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963" r:id="rId2"/>
    <p:sldId id="961" r:id="rId3"/>
    <p:sldId id="451" r:id="rId4"/>
    <p:sldId id="257" r:id="rId5"/>
    <p:sldId id="259" r:id="rId6"/>
    <p:sldId id="260" r:id="rId7"/>
    <p:sldId id="452" r:id="rId8"/>
    <p:sldId id="495" r:id="rId9"/>
    <p:sldId id="453" r:id="rId10"/>
    <p:sldId id="263" r:id="rId11"/>
    <p:sldId id="979" r:id="rId12"/>
    <p:sldId id="962" r:id="rId13"/>
    <p:sldId id="964" r:id="rId14"/>
    <p:sldId id="965" r:id="rId15"/>
    <p:sldId id="967" r:id="rId16"/>
    <p:sldId id="968" r:id="rId17"/>
    <p:sldId id="978" r:id="rId18"/>
    <p:sldId id="966" r:id="rId19"/>
    <p:sldId id="969" r:id="rId20"/>
    <p:sldId id="975" r:id="rId21"/>
    <p:sldId id="976" r:id="rId22"/>
    <p:sldId id="970" r:id="rId23"/>
    <p:sldId id="971" r:id="rId24"/>
    <p:sldId id="974" r:id="rId25"/>
    <p:sldId id="972" r:id="rId26"/>
    <p:sldId id="973" r:id="rId27"/>
    <p:sldId id="9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90748"/>
  </p:normalViewPr>
  <p:slideViewPr>
    <p:cSldViewPr snapToGrid="0" snapToObjects="1">
      <p:cViewPr varScale="1">
        <p:scale>
          <a:sx n="62" d="100"/>
          <a:sy n="62" d="100"/>
        </p:scale>
        <p:origin x="576" y="56"/>
      </p:cViewPr>
      <p:guideLst>
        <p:guide orient="horz" pos="1056"/>
        <p:guide pos="5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64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he-IL" dirty="0"/>
              <a:t>איך אליס מדברת עם בוב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31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8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134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82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34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Shape 3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7" name="Shape 3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79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•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54225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7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•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8627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29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90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74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80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1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ניסוי כלים</a:t>
            </a:r>
          </a:p>
          <a:p>
            <a:r>
              <a:rPr lang="en-US" dirty="0" err="1"/>
              <a:t>kahoot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7270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550999"/>
            <a:ext cx="12192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 flipH="1">
            <a:off x="6035503" y="761799"/>
            <a:ext cx="6156496" cy="790108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 rot="10800000">
            <a:off x="6035503" y="1551358"/>
            <a:ext cx="6156496" cy="75961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96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mitdv@g.ariel.ac.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motri.com/video/view/?id=v1166203813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25" tIns="91425" rIns="91425" bIns="91425" rtlCol="0" anchorCtr="0">
            <a:normAutofit/>
          </a:bodyPr>
          <a:lstStyle/>
          <a:p>
            <a:pPr rtl="1">
              <a:spcBef>
                <a:spcPts val="0"/>
              </a:spcBef>
            </a:pPr>
            <a:r>
              <a:rPr lang="he-IL" sz="4200" dirty="0">
                <a:solidFill>
                  <a:srgbClr val="FFFFFF"/>
                </a:solidFill>
              </a:rPr>
              <a:t>תקשורת ומחשוב</a:t>
            </a:r>
            <a:br>
              <a:rPr lang="he-IL" sz="4200" dirty="0">
                <a:solidFill>
                  <a:srgbClr val="FFFFFF"/>
                </a:solidFill>
              </a:rPr>
            </a:br>
            <a:r>
              <a:rPr lang="he-IL" sz="4200" dirty="0">
                <a:solidFill>
                  <a:srgbClr val="FFFFFF"/>
                </a:solidFill>
              </a:rPr>
              <a:t>שנה 2021, סמסטר </a:t>
            </a:r>
            <a:r>
              <a:rPr lang="he-IL" sz="4200" dirty="0" smtClean="0">
                <a:solidFill>
                  <a:srgbClr val="FFFFFF"/>
                </a:solidFill>
              </a:rPr>
              <a:t>ב</a:t>
            </a:r>
            <a:r>
              <a:rPr lang="he-IL" sz="4200" dirty="0">
                <a:solidFill>
                  <a:srgbClr val="FFFFFF"/>
                </a:solidFill>
              </a:rPr>
              <a:t/>
            </a:r>
            <a:br>
              <a:rPr lang="he-IL" sz="4200" dirty="0">
                <a:solidFill>
                  <a:srgbClr val="FFFFFF"/>
                </a:solidFill>
              </a:rPr>
            </a:br>
            <a:r>
              <a:rPr lang="he-IL" sz="4200" dirty="0">
                <a:solidFill>
                  <a:srgbClr val="FFFFFF"/>
                </a:solidFill>
              </a:rPr>
              <a:t>ד"ר </a:t>
            </a:r>
            <a:r>
              <a:rPr lang="he-IL" sz="4200" dirty="0" err="1" smtClean="0">
                <a:solidFill>
                  <a:srgbClr val="FFFFFF"/>
                </a:solidFill>
              </a:rPr>
              <a:t>קיריל</a:t>
            </a:r>
            <a:r>
              <a:rPr lang="he-IL" sz="4200" dirty="0" smtClean="0">
                <a:solidFill>
                  <a:srgbClr val="FFFFFF"/>
                </a:solidFill>
              </a:rPr>
              <a:t> </a:t>
            </a:r>
            <a:r>
              <a:rPr lang="he-IL" sz="4200" dirty="0" err="1" smtClean="0">
                <a:solidFill>
                  <a:srgbClr val="FFFFFF"/>
                </a:solidFill>
              </a:rPr>
              <a:t>קוגן</a:t>
            </a:r>
            <a:r>
              <a:rPr lang="he-IL" sz="4200" dirty="0" smtClean="0">
                <a:solidFill>
                  <a:srgbClr val="FFFFFF"/>
                </a:solidFill>
              </a:rPr>
              <a:t> (עמית דביר)</a:t>
            </a:r>
            <a:endParaRPr lang="en" sz="4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86184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en" dirty="0"/>
              <a:t>בסופו של דבר</a:t>
            </a:r>
            <a:r>
              <a:rPr lang="he-IL" dirty="0"/>
              <a:t> אתם תדעו להסביר (זה בכוונה מטושטש)</a:t>
            </a:r>
            <a:endParaRPr lang="en" dirty="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678" y="1561319"/>
            <a:ext cx="9048749" cy="482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FB3551-2728-458E-A54E-4970DC73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6678"/>
            <a:ext cx="10515600" cy="894622"/>
          </a:xfrm>
        </p:spPr>
        <p:txBody>
          <a:bodyPr>
            <a:normAutofit/>
          </a:bodyPr>
          <a:lstStyle/>
          <a:p>
            <a:pPr algn="ctr" fontAlgn="base"/>
            <a:r>
              <a:rPr lang="he-IL" dirty="0"/>
              <a:t>הקדמה לתקשורת – </a:t>
            </a:r>
            <a:r>
              <a:rPr lang="he-IL" dirty="0" smtClean="0"/>
              <a:t>ניסוי כלים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7311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1938495" y="4640312"/>
            <a:ext cx="7772400" cy="1650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he-IL" sz="5400" dirty="0"/>
              <a:t>לפני שנכנס לחומר</a:t>
            </a:r>
            <a:br>
              <a:rPr lang="he-IL" sz="5400" dirty="0"/>
            </a:br>
            <a:r>
              <a:rPr lang="he-IL" sz="5400" dirty="0"/>
              <a:t/>
            </a:r>
            <a:br>
              <a:rPr lang="he-IL" sz="5400" dirty="0"/>
            </a:br>
            <a:r>
              <a:rPr lang="he-IL" sz="5400" dirty="0"/>
              <a:t>בואו ננסה לשכנע אתכם שהנושא חשוב</a:t>
            </a:r>
            <a:br>
              <a:rPr lang="he-IL" sz="5400" dirty="0"/>
            </a:br>
            <a:r>
              <a:rPr lang="he-IL" sz="5400" dirty="0"/>
              <a:t/>
            </a:r>
            <a:br>
              <a:rPr lang="he-IL" sz="5400" dirty="0"/>
            </a:br>
            <a:r>
              <a:rPr lang="he-IL" sz="5400" dirty="0"/>
              <a:t>כי למה צריך ללמוד תקשורת מחשבים אם הטלפון/מחשב עושה </a:t>
            </a:r>
            <a:r>
              <a:rPr lang="he-IL" sz="5400" dirty="0" err="1"/>
              <a:t>הכל</a:t>
            </a:r>
            <a:r>
              <a:rPr lang="he-IL" sz="5400" dirty="0"/>
              <a:t> לבד</a:t>
            </a:r>
            <a:endParaRPr lang="en" sz="5400" dirty="0"/>
          </a:p>
        </p:txBody>
      </p:sp>
    </p:spTree>
    <p:extLst>
      <p:ext uri="{BB962C8B-B14F-4D97-AF65-F5344CB8AC3E}">
        <p14:creationId xmlns:p14="http://schemas.microsoft.com/office/powerpoint/2010/main" val="160826149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רשים זרימה: אחסון בגישה ישירה 1">
            <a:extLst>
              <a:ext uri="{FF2B5EF4-FFF2-40B4-BE49-F238E27FC236}">
                <a16:creationId xmlns:a16="http://schemas.microsoft.com/office/drawing/2014/main" id="{9559EF79-9D89-4D4D-83CA-5032478DD4BE}"/>
              </a:ext>
            </a:extLst>
          </p:cNvPr>
          <p:cNvSpPr/>
          <p:nvPr/>
        </p:nvSpPr>
        <p:spPr>
          <a:xfrm>
            <a:off x="2383849" y="3050206"/>
            <a:ext cx="7025977" cy="120550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Internet</a:t>
            </a:r>
            <a:endParaRPr lang="he-IL" sz="3200" dirty="0"/>
          </a:p>
        </p:txBody>
      </p:sp>
      <p:pic>
        <p:nvPicPr>
          <p:cNvPr id="7" name="Picture 4" descr="תוצאת תמונה עבור בלש">
            <a:extLst>
              <a:ext uri="{FF2B5EF4-FFF2-40B4-BE49-F238E27FC236}">
                <a16:creationId xmlns:a16="http://schemas.microsoft.com/office/drawing/2014/main" id="{BBDA15B4-A066-4CED-BE04-32356900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26" y="1520757"/>
            <a:ext cx="1877762" cy="12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B6C16-7851-425A-9730-13958E83D54D}"/>
              </a:ext>
            </a:extLst>
          </p:cNvPr>
          <p:cNvGrpSpPr/>
          <p:nvPr/>
        </p:nvGrpSpPr>
        <p:grpSpPr>
          <a:xfrm>
            <a:off x="8429130" y="2314515"/>
            <a:ext cx="3543300" cy="3318147"/>
            <a:chOff x="8343208" y="2241319"/>
            <a:chExt cx="3543300" cy="3318147"/>
          </a:xfrm>
        </p:grpSpPr>
        <p:pic>
          <p:nvPicPr>
            <p:cNvPr id="9" name="Picture 4" descr="תוצאת תמונה עבור יוטיוב">
              <a:extLst>
                <a:ext uri="{FF2B5EF4-FFF2-40B4-BE49-F238E27FC236}">
                  <a16:creationId xmlns:a16="http://schemas.microsoft.com/office/drawing/2014/main" id="{D8A31E80-3581-4723-937C-A41D10E53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168" y="2241319"/>
              <a:ext cx="1251662" cy="70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אפליקצית טיקטוק | TiKToK מה זה | לאוס מדיה ואינטראקטיב">
              <a:extLst>
                <a:ext uri="{FF2B5EF4-FFF2-40B4-BE49-F238E27FC236}">
                  <a16:creationId xmlns:a16="http://schemas.microsoft.com/office/drawing/2014/main" id="{DA372F5C-5A31-41DB-8F95-823987AB6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966" y="3125053"/>
              <a:ext cx="968864" cy="968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פייסבוק תבצע מיתוג מחדש לאפליקציות אינסטגרם ו-WhatsApp - ג'ירפה">
              <a:extLst>
                <a:ext uri="{FF2B5EF4-FFF2-40B4-BE49-F238E27FC236}">
                  <a16:creationId xmlns:a16="http://schemas.microsoft.com/office/drawing/2014/main" id="{C6BC565E-750E-418B-94E0-10C806CA2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08" y="4273591"/>
              <a:ext cx="35433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26FB3F-DA34-47CC-89DF-B6120D34645E}"/>
              </a:ext>
            </a:extLst>
          </p:cNvPr>
          <p:cNvGrpSpPr/>
          <p:nvPr/>
        </p:nvGrpSpPr>
        <p:grpSpPr>
          <a:xfrm>
            <a:off x="0" y="1641337"/>
            <a:ext cx="2168663" cy="4194563"/>
            <a:chOff x="0" y="1641337"/>
            <a:chExt cx="2168663" cy="4194563"/>
          </a:xfrm>
        </p:grpSpPr>
        <p:pic>
          <p:nvPicPr>
            <p:cNvPr id="8194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192D7D86-7C5B-4DCD-B3F7-5B139333F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337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EF689CCE-6CEE-4684-B19A-0431FBF0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0" y="2239631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DEA014E4-3ED2-46F7-AC48-ECED259BA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08" y="3170786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88681E0A-949A-4A65-A737-0DA98C36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80" y="3973589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86389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B6C16-7851-425A-9730-13958E83D54D}"/>
              </a:ext>
            </a:extLst>
          </p:cNvPr>
          <p:cNvGrpSpPr/>
          <p:nvPr/>
        </p:nvGrpSpPr>
        <p:grpSpPr>
          <a:xfrm>
            <a:off x="8429130" y="2314515"/>
            <a:ext cx="3543300" cy="3318147"/>
            <a:chOff x="8343208" y="2241319"/>
            <a:chExt cx="3543300" cy="3318147"/>
          </a:xfrm>
        </p:grpSpPr>
        <p:pic>
          <p:nvPicPr>
            <p:cNvPr id="9" name="Picture 4" descr="תוצאת תמונה עבור יוטיוב">
              <a:extLst>
                <a:ext uri="{FF2B5EF4-FFF2-40B4-BE49-F238E27FC236}">
                  <a16:creationId xmlns:a16="http://schemas.microsoft.com/office/drawing/2014/main" id="{D8A31E80-3581-4723-937C-A41D10E53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168" y="2241319"/>
              <a:ext cx="1251662" cy="70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אפליקצית טיקטוק | TiKToK מה זה | לאוס מדיה ואינטראקטיב">
              <a:extLst>
                <a:ext uri="{FF2B5EF4-FFF2-40B4-BE49-F238E27FC236}">
                  <a16:creationId xmlns:a16="http://schemas.microsoft.com/office/drawing/2014/main" id="{DA372F5C-5A31-41DB-8F95-823987AB6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966" y="3125053"/>
              <a:ext cx="968864" cy="968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פייסבוק תבצע מיתוג מחדש לאפליקציות אינסטגרם ו-WhatsApp - ג'ירפה">
              <a:extLst>
                <a:ext uri="{FF2B5EF4-FFF2-40B4-BE49-F238E27FC236}">
                  <a16:creationId xmlns:a16="http://schemas.microsoft.com/office/drawing/2014/main" id="{C6BC565E-750E-418B-94E0-10C806CA2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208" y="4273591"/>
              <a:ext cx="35433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26FB3F-DA34-47CC-89DF-B6120D34645E}"/>
              </a:ext>
            </a:extLst>
          </p:cNvPr>
          <p:cNvGrpSpPr/>
          <p:nvPr/>
        </p:nvGrpSpPr>
        <p:grpSpPr>
          <a:xfrm>
            <a:off x="0" y="1641337"/>
            <a:ext cx="2168663" cy="4194563"/>
            <a:chOff x="0" y="1641337"/>
            <a:chExt cx="2168663" cy="4194563"/>
          </a:xfrm>
        </p:grpSpPr>
        <p:pic>
          <p:nvPicPr>
            <p:cNvPr id="8194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192D7D86-7C5B-4DCD-B3F7-5B139333F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337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EF689CCE-6CEE-4684-B19A-0431FBF0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0" y="2239631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DEA014E4-3ED2-46F7-AC48-ECED259BA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08" y="3170786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רכישת שרת או שרתים | דבש פתרונות חכמים">
              <a:extLst>
                <a:ext uri="{FF2B5EF4-FFF2-40B4-BE49-F238E27FC236}">
                  <a16:creationId xmlns:a16="http://schemas.microsoft.com/office/drawing/2014/main" id="{88681E0A-949A-4A65-A737-0DA98C36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80" y="3973589"/>
              <a:ext cx="1411283" cy="18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תרשים זרימה: אחסון בגישה ישירה 1">
            <a:extLst>
              <a:ext uri="{FF2B5EF4-FFF2-40B4-BE49-F238E27FC236}">
                <a16:creationId xmlns:a16="http://schemas.microsoft.com/office/drawing/2014/main" id="{FD48EBA9-6A66-4E6E-B60C-2DFBB3A7BE1B}"/>
              </a:ext>
            </a:extLst>
          </p:cNvPr>
          <p:cNvSpPr/>
          <p:nvPr/>
        </p:nvSpPr>
        <p:spPr>
          <a:xfrm>
            <a:off x="2989984" y="3256730"/>
            <a:ext cx="4150280" cy="132347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Encrypted Traffic</a:t>
            </a:r>
            <a:endParaRPr lang="he-IL" sz="3200" dirty="0"/>
          </a:p>
        </p:txBody>
      </p:sp>
      <p:pic>
        <p:nvPicPr>
          <p:cNvPr id="17" name="Picture 4" descr="תוצאת תמונה עבור בלש">
            <a:extLst>
              <a:ext uri="{FF2B5EF4-FFF2-40B4-BE49-F238E27FC236}">
                <a16:creationId xmlns:a16="http://schemas.microsoft.com/office/drawing/2014/main" id="{CD100E2D-8F0A-4FB9-9DD3-5BB750B5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452" y="1735968"/>
            <a:ext cx="1877762" cy="12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CDFFD8-2837-4099-A7BF-8A3C00A488BC}"/>
              </a:ext>
            </a:extLst>
          </p:cNvPr>
          <p:cNvGrpSpPr/>
          <p:nvPr/>
        </p:nvGrpSpPr>
        <p:grpSpPr>
          <a:xfrm>
            <a:off x="3808322" y="1565769"/>
            <a:ext cx="2825759" cy="1605017"/>
            <a:chOff x="2090459" y="2067144"/>
            <a:chExt cx="2825759" cy="1605017"/>
          </a:xfrm>
        </p:grpSpPr>
        <p:pic>
          <p:nvPicPr>
            <p:cNvPr id="19" name="Picture 18" descr="תוצאת תמונה עבור ‪NSA‬‏">
              <a:extLst>
                <a:ext uri="{FF2B5EF4-FFF2-40B4-BE49-F238E27FC236}">
                  <a16:creationId xmlns:a16="http://schemas.microsoft.com/office/drawing/2014/main" id="{7393C925-9A04-486A-993E-9FDDA7F50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459" y="2067144"/>
              <a:ext cx="2140022" cy="160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817FB3-4144-423E-8E3E-90A6A088D8F8}"/>
                </a:ext>
              </a:extLst>
            </p:cNvPr>
            <p:cNvSpPr txBox="1"/>
            <p:nvPr/>
          </p:nvSpPr>
          <p:spPr>
            <a:xfrm>
              <a:off x="4375685" y="2361820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8166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0A0C-9F82-4CE4-97AA-2372600AD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218" name="Picture 2" descr="המטרה שלנו - פטרואה">
            <a:extLst>
              <a:ext uri="{FF2B5EF4-FFF2-40B4-BE49-F238E27FC236}">
                <a16:creationId xmlns:a16="http://schemas.microsoft.com/office/drawing/2014/main" id="{25D5D1F6-0ED3-4F4F-957C-D0802E1E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D94D3-1334-45B7-8495-0A5733C7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" y="546790"/>
            <a:ext cx="10972586" cy="57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6F6EA-2E1C-44F0-935F-E7B130F73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B8916-8B07-4D1D-BE6E-C0FD3C75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5108" cy="4795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B34C5-C1D2-462F-BDAD-C5E8223B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99" y="2750380"/>
            <a:ext cx="6540301" cy="40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7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A3BDE9-5D52-4C07-8A65-2C73C112557C}"/>
              </a:ext>
            </a:extLst>
          </p:cNvPr>
          <p:cNvSpPr txBox="1"/>
          <p:nvPr/>
        </p:nvSpPr>
        <p:spPr>
          <a:xfrm>
            <a:off x="2530929" y="1888672"/>
            <a:ext cx="6308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Quality of Service (QoS)</a:t>
            </a:r>
          </a:p>
          <a:p>
            <a:endParaRPr lang="en-US" sz="3600" b="1" dirty="0"/>
          </a:p>
          <a:p>
            <a:r>
              <a:rPr lang="en-US" sz="3600" b="1" dirty="0"/>
              <a:t>Quality of Experience (</a:t>
            </a:r>
            <a:r>
              <a:rPr lang="en-US" sz="3600" b="1" dirty="0" err="1"/>
              <a:t>QoE</a:t>
            </a:r>
            <a:r>
              <a:rPr lang="en-US" sz="3600" b="1" dirty="0"/>
              <a:t>)</a:t>
            </a:r>
          </a:p>
          <a:p>
            <a:endParaRPr lang="en-US" sz="3600" b="1" dirty="0"/>
          </a:p>
          <a:p>
            <a:r>
              <a:rPr lang="en-US" sz="3600" b="1" dirty="0"/>
              <a:t>Cyber </a:t>
            </a:r>
            <a:r>
              <a:rPr lang="en-US" sz="3600" b="1" dirty="0" err="1"/>
              <a:t>Cyber</a:t>
            </a:r>
            <a:r>
              <a:rPr lang="en-US" sz="3600" b="1" dirty="0"/>
              <a:t> we love Cyber</a:t>
            </a:r>
          </a:p>
        </p:txBody>
      </p:sp>
    </p:spTree>
    <p:extLst>
      <p:ext uri="{BB962C8B-B14F-4D97-AF65-F5344CB8AC3E}">
        <p14:creationId xmlns:p14="http://schemas.microsoft.com/office/powerpoint/2010/main" val="375973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6F6EA-2E1C-44F0-935F-E7B130F73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תרשים זרימה: אחסון בגישה ישירה 1">
            <a:extLst>
              <a:ext uri="{FF2B5EF4-FFF2-40B4-BE49-F238E27FC236}">
                <a16:creationId xmlns:a16="http://schemas.microsoft.com/office/drawing/2014/main" id="{229799F6-03E2-4515-9F02-30B04C957068}"/>
              </a:ext>
            </a:extLst>
          </p:cNvPr>
          <p:cNvSpPr/>
          <p:nvPr/>
        </p:nvSpPr>
        <p:spPr>
          <a:xfrm>
            <a:off x="3060951" y="312808"/>
            <a:ext cx="5307710" cy="178836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Encrypted Traffic</a:t>
            </a:r>
            <a:endParaRPr lang="he-IL" sz="3200" dirty="0"/>
          </a:p>
        </p:txBody>
      </p:sp>
      <p:pic>
        <p:nvPicPr>
          <p:cNvPr id="6" name="Picture 2" descr="תוצאת תמונה עבור ‪network traffic‬‏">
            <a:extLst>
              <a:ext uri="{FF2B5EF4-FFF2-40B4-BE49-F238E27FC236}">
                <a16:creationId xmlns:a16="http://schemas.microsoft.com/office/drawing/2014/main" id="{5C397C1D-082A-4FA5-967B-C61FB2E8B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156" y="2235396"/>
            <a:ext cx="9865688" cy="409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3E23-57F9-4D0E-ADA7-9DEE2DB57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979B-BC85-445F-A64E-5CD6A9397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2" r="8065" b="62358"/>
          <a:stretch/>
        </p:blipFill>
        <p:spPr>
          <a:xfrm>
            <a:off x="437744" y="1750979"/>
            <a:ext cx="10709137" cy="3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/>
            <a:r>
              <a:rPr lang="he-IL" dirty="0"/>
              <a:t>סגל הקורס</a:t>
            </a:r>
            <a:endParaRPr lang="en"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629661" y="1606582"/>
            <a:ext cx="8867328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he-IL" dirty="0"/>
              <a:t>מרצים</a:t>
            </a: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 smtClean="0">
                <a:sym typeface="Arial"/>
              </a:rPr>
              <a:t>ד"ר </a:t>
            </a:r>
            <a:r>
              <a:rPr lang="he-IL" sz="2200" dirty="0" err="1" smtClean="0">
                <a:sym typeface="Arial"/>
              </a:rPr>
              <a:t>קיריל</a:t>
            </a:r>
            <a:r>
              <a:rPr lang="he-IL" sz="2200" dirty="0" smtClean="0">
                <a:sym typeface="Arial"/>
              </a:rPr>
              <a:t> </a:t>
            </a:r>
            <a:r>
              <a:rPr lang="he-IL" sz="2200" dirty="0" err="1" smtClean="0">
                <a:sym typeface="Arial"/>
              </a:rPr>
              <a:t>קוגן</a:t>
            </a:r>
            <a:endParaRPr lang="he-IL" sz="2200" dirty="0" smtClean="0">
              <a:sym typeface="Arial"/>
            </a:endParaRPr>
          </a:p>
          <a:p>
            <a:pPr marL="1362075" lvl="2" indent="-381000" algn="r" rtl="1">
              <a:buSzPct val="85714"/>
              <a:buFont typeface="Courier New"/>
              <a:buChar char="o"/>
            </a:pPr>
            <a:r>
              <a:rPr lang="he-IL" sz="1800" dirty="0" smtClean="0">
                <a:sym typeface="Arial"/>
              </a:rPr>
              <a:t>ד"ר </a:t>
            </a:r>
            <a:r>
              <a:rPr lang="he-IL" sz="1800" dirty="0">
                <a:sym typeface="Arial"/>
              </a:rPr>
              <a:t>עמית דביר </a:t>
            </a:r>
            <a:endParaRPr lang="en-US" sz="1800" dirty="0">
              <a:sym typeface="Arial"/>
            </a:endParaRPr>
          </a:p>
          <a:p>
            <a:pPr marL="1362075" lvl="2" indent="-381000" algn="r" rtl="1">
              <a:buSzPct val="85714"/>
              <a:buFont typeface="Courier New"/>
              <a:buChar char="o"/>
            </a:pPr>
            <a:r>
              <a:rPr lang="en-US" sz="1800" dirty="0">
                <a:sym typeface="Arial"/>
                <a:hlinkClick r:id="rId3"/>
              </a:rPr>
              <a:t>amitdv@g.ariel.ac.il</a:t>
            </a:r>
            <a:r>
              <a:rPr lang="he-IL" sz="1800" dirty="0">
                <a:sym typeface="Arial"/>
              </a:rPr>
              <a:t> (נא לכתוב בכותרת תקשורת ומחשוב </a:t>
            </a:r>
            <a:r>
              <a:rPr lang="he-IL" sz="1800" dirty="0" smtClean="0">
                <a:sym typeface="Arial"/>
              </a:rPr>
              <a:t>2021-ב)</a:t>
            </a:r>
            <a:endParaRPr lang="en-US" sz="1800" dirty="0">
              <a:sym typeface="Arial"/>
            </a:endParaRPr>
          </a:p>
          <a:p>
            <a:pPr marL="981075" lvl="2" indent="0" algn="r" rtl="1">
              <a:buSzPct val="85714"/>
              <a:buNone/>
            </a:pPr>
            <a:endParaRPr lang="he-IL" sz="1800" dirty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>
                <a:sym typeface="Arial"/>
              </a:rPr>
              <a:t>ד"ר </a:t>
            </a:r>
            <a:r>
              <a:rPr lang="he-IL" sz="2200" dirty="0" smtClean="0">
                <a:sym typeface="Arial"/>
              </a:rPr>
              <a:t>רוברט </a:t>
            </a:r>
            <a:r>
              <a:rPr lang="he-IL" sz="2200" dirty="0" err="1" smtClean="0">
                <a:sym typeface="Arial"/>
              </a:rPr>
              <a:t>יעקובשוולי</a:t>
            </a:r>
            <a:endParaRPr lang="en-US" sz="2200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he-IL" dirty="0">
                <a:sym typeface="Arial"/>
              </a:rPr>
              <a:t>מתרגלים</a:t>
            </a: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 smtClean="0">
                <a:sym typeface="Arial"/>
              </a:rPr>
              <a:t>דניאל </a:t>
            </a:r>
            <a:r>
              <a:rPr lang="he-IL" sz="2200" dirty="0" err="1" smtClean="0">
                <a:sym typeface="Arial"/>
              </a:rPr>
              <a:t>ליסצוק</a:t>
            </a:r>
            <a:endParaRPr lang="he-IL" sz="2200" dirty="0" smtClean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>
                <a:sym typeface="Arial"/>
              </a:rPr>
              <a:t>אהרון </a:t>
            </a:r>
            <a:r>
              <a:rPr lang="he-IL" sz="2200" dirty="0" err="1">
                <a:sym typeface="Arial"/>
              </a:rPr>
              <a:t>גורודישקר</a:t>
            </a:r>
            <a:endParaRPr lang="he-IL" sz="2200" dirty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endParaRPr lang="he-IL" sz="2200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he-IL" dirty="0">
                <a:sym typeface="Arial"/>
              </a:rPr>
              <a:t>בודק תרגילים</a:t>
            </a: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>
                <a:sym typeface="Arial"/>
              </a:rPr>
              <a:t>אתם לא מדברים </a:t>
            </a:r>
            <a:r>
              <a:rPr lang="he-IL" sz="2200" dirty="0" err="1">
                <a:sym typeface="Arial"/>
              </a:rPr>
              <a:t>איתו</a:t>
            </a:r>
            <a:r>
              <a:rPr lang="he-IL" sz="2200" dirty="0">
                <a:sym typeface="Arial"/>
              </a:rPr>
              <a:t> בשום צורה </a:t>
            </a:r>
            <a:r>
              <a:rPr lang="he-IL" sz="2200" dirty="0">
                <a:sym typeface="Wingdings" panose="05000000000000000000" pitchFamily="2" charset="2"/>
              </a:rPr>
              <a:t></a:t>
            </a:r>
            <a:endParaRPr lang="he-IL" sz="2200" dirty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endParaRPr lang="he-IL" sz="2200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770031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046E-AAFC-4C57-BE68-E0460FD5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תרשים זרימה: אחסון בגישה ישירה 1">
            <a:extLst>
              <a:ext uri="{FF2B5EF4-FFF2-40B4-BE49-F238E27FC236}">
                <a16:creationId xmlns:a16="http://schemas.microsoft.com/office/drawing/2014/main" id="{9D76E4A7-FE97-452F-B05C-087EB30FB3BB}"/>
              </a:ext>
            </a:extLst>
          </p:cNvPr>
          <p:cNvSpPr/>
          <p:nvPr/>
        </p:nvSpPr>
        <p:spPr>
          <a:xfrm>
            <a:off x="3062234" y="1045724"/>
            <a:ext cx="5040906" cy="9958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Encrypted Traffic</a:t>
            </a:r>
            <a:endParaRPr lang="he-IL" sz="3200" dirty="0"/>
          </a:p>
        </p:txBody>
      </p:sp>
      <p:sp>
        <p:nvSpPr>
          <p:cNvPr id="7" name="תרשים זרימה: אחסון בגישה ישירה 1">
            <a:extLst>
              <a:ext uri="{FF2B5EF4-FFF2-40B4-BE49-F238E27FC236}">
                <a16:creationId xmlns:a16="http://schemas.microsoft.com/office/drawing/2014/main" id="{1B5DCB5B-4068-4110-82B2-C2AD0A06F2D8}"/>
              </a:ext>
            </a:extLst>
          </p:cNvPr>
          <p:cNvSpPr/>
          <p:nvPr/>
        </p:nvSpPr>
        <p:spPr>
          <a:xfrm>
            <a:off x="2922804" y="2485124"/>
            <a:ext cx="1668651" cy="89189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sp>
        <p:nvSpPr>
          <p:cNvPr id="8" name="תרשים זרימה: אחסון בגישה ישירה 1">
            <a:extLst>
              <a:ext uri="{FF2B5EF4-FFF2-40B4-BE49-F238E27FC236}">
                <a16:creationId xmlns:a16="http://schemas.microsoft.com/office/drawing/2014/main" id="{AAE5BEBE-DA53-4E19-9284-F728217BEF8C}"/>
              </a:ext>
            </a:extLst>
          </p:cNvPr>
          <p:cNvSpPr/>
          <p:nvPr/>
        </p:nvSpPr>
        <p:spPr>
          <a:xfrm>
            <a:off x="2922803" y="3924524"/>
            <a:ext cx="1668651" cy="89189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sp>
        <p:nvSpPr>
          <p:cNvPr id="9" name="תרשים זרימה: אחסון בגישה ישירה 1">
            <a:extLst>
              <a:ext uri="{FF2B5EF4-FFF2-40B4-BE49-F238E27FC236}">
                <a16:creationId xmlns:a16="http://schemas.microsoft.com/office/drawing/2014/main" id="{A5963A7A-67C9-409F-A15D-8250A47095B9}"/>
              </a:ext>
            </a:extLst>
          </p:cNvPr>
          <p:cNvSpPr/>
          <p:nvPr/>
        </p:nvSpPr>
        <p:spPr>
          <a:xfrm>
            <a:off x="5176378" y="3924524"/>
            <a:ext cx="1668651" cy="89189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sp>
        <p:nvSpPr>
          <p:cNvPr id="10" name="תרשים זרימה: אחסון בגישה ישירה 1">
            <a:extLst>
              <a:ext uri="{FF2B5EF4-FFF2-40B4-BE49-F238E27FC236}">
                <a16:creationId xmlns:a16="http://schemas.microsoft.com/office/drawing/2014/main" id="{D18A0170-770D-4F07-A424-0C84053E2C6E}"/>
              </a:ext>
            </a:extLst>
          </p:cNvPr>
          <p:cNvSpPr/>
          <p:nvPr/>
        </p:nvSpPr>
        <p:spPr>
          <a:xfrm>
            <a:off x="7268814" y="3924524"/>
            <a:ext cx="1668651" cy="89189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  <p:sp>
        <p:nvSpPr>
          <p:cNvPr id="11" name="תרשים זרימה: אחסון בגישה ישירה 1">
            <a:extLst>
              <a:ext uri="{FF2B5EF4-FFF2-40B4-BE49-F238E27FC236}">
                <a16:creationId xmlns:a16="http://schemas.microsoft.com/office/drawing/2014/main" id="{C116F96B-E7D2-43B4-A93D-DDDF3D738F5B}"/>
              </a:ext>
            </a:extLst>
          </p:cNvPr>
          <p:cNvSpPr/>
          <p:nvPr/>
        </p:nvSpPr>
        <p:spPr>
          <a:xfrm>
            <a:off x="5176377" y="5551191"/>
            <a:ext cx="1668651" cy="89189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52693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96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4" descr="תוצאת תמונה עבור יוטיוב">
            <a:extLst>
              <a:ext uri="{FF2B5EF4-FFF2-40B4-BE49-F238E27FC236}">
                <a16:creationId xmlns:a16="http://schemas.microsoft.com/office/drawing/2014/main" id="{1AF2F0A3-66F8-45BD-87BE-8EA1C475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335" y="178785"/>
            <a:ext cx="1777946" cy="10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48A6C-1F34-4BB6-8F62-4BE130C0E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4" t="17432" r="38885" b="20675"/>
          <a:stretch/>
        </p:blipFill>
        <p:spPr>
          <a:xfrm>
            <a:off x="2968022" y="1721129"/>
            <a:ext cx="6255955" cy="378998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CEFFE93-8196-4438-97C4-E3FDA4112EFD}"/>
              </a:ext>
            </a:extLst>
          </p:cNvPr>
          <p:cNvSpPr/>
          <p:nvPr/>
        </p:nvSpPr>
        <p:spPr>
          <a:xfrm rot="2115828">
            <a:off x="1475873" y="4098173"/>
            <a:ext cx="1844322" cy="567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6C3E9-4B64-478A-ACB9-DE72153C3CC6}"/>
              </a:ext>
            </a:extLst>
          </p:cNvPr>
          <p:cNvSpPr txBox="1"/>
          <p:nvPr/>
        </p:nvSpPr>
        <p:spPr>
          <a:xfrm rot="2252002">
            <a:off x="1615177" y="4201541"/>
            <a:ext cx="15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time</a:t>
            </a:r>
            <a:endParaRPr lang="en-IL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F77B62B-BCCF-42BB-B7A5-9284D705BF9F}"/>
              </a:ext>
            </a:extLst>
          </p:cNvPr>
          <p:cNvSpPr/>
          <p:nvPr/>
        </p:nvSpPr>
        <p:spPr>
          <a:xfrm rot="2115828">
            <a:off x="6933481" y="2992371"/>
            <a:ext cx="1844322" cy="567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CD776-DE08-4B2E-BD68-0C7DE2C468A2}"/>
              </a:ext>
            </a:extLst>
          </p:cNvPr>
          <p:cNvSpPr txBox="1"/>
          <p:nvPr/>
        </p:nvSpPr>
        <p:spPr>
          <a:xfrm rot="2252002">
            <a:off x="7072785" y="3095739"/>
            <a:ext cx="15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endParaRPr lang="en-IL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CBB712-8EC4-4702-AC9E-DD5BAEED6E6C}"/>
              </a:ext>
            </a:extLst>
          </p:cNvPr>
          <p:cNvSpPr/>
          <p:nvPr/>
        </p:nvSpPr>
        <p:spPr>
          <a:xfrm rot="20938337">
            <a:off x="3984505" y="5317210"/>
            <a:ext cx="1844322" cy="567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220383-FF14-4C6B-BBB3-7C2723E19B35}"/>
              </a:ext>
            </a:extLst>
          </p:cNvPr>
          <p:cNvSpPr txBox="1"/>
          <p:nvPr/>
        </p:nvSpPr>
        <p:spPr>
          <a:xfrm rot="21074511">
            <a:off x="4123809" y="5420578"/>
            <a:ext cx="15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677796-BC2F-4E1A-82BB-B2FE133D8798}"/>
              </a:ext>
            </a:extLst>
          </p:cNvPr>
          <p:cNvSpPr/>
          <p:nvPr/>
        </p:nvSpPr>
        <p:spPr>
          <a:xfrm rot="19841519">
            <a:off x="1943177" y="5114231"/>
            <a:ext cx="1844322" cy="567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41834-47D1-45E5-9F18-03BA567220FD}"/>
              </a:ext>
            </a:extLst>
          </p:cNvPr>
          <p:cNvSpPr txBox="1"/>
          <p:nvPr/>
        </p:nvSpPr>
        <p:spPr>
          <a:xfrm rot="19977693">
            <a:off x="2082481" y="5217599"/>
            <a:ext cx="158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Stalling</a:t>
            </a: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801D7-741F-4922-9110-1A8F7A4B519A}"/>
              </a:ext>
            </a:extLst>
          </p:cNvPr>
          <p:cNvSpPr txBox="1"/>
          <p:nvPr/>
        </p:nvSpPr>
        <p:spPr>
          <a:xfrm>
            <a:off x="5471886" y="6211960"/>
            <a:ext cx="10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QoE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32214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046E-AAFC-4C57-BE68-E0460FD5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290" name="Picture 2" descr="'‏הוריקן סלובקיה, תודה נעם ששיכנעת אותי לעלות‏'">
            <a:extLst>
              <a:ext uri="{FF2B5EF4-FFF2-40B4-BE49-F238E27FC236}">
                <a16:creationId xmlns:a16="http://schemas.microsoft.com/office/drawing/2014/main" id="{B7A090C7-09E1-4AFE-9B31-6E3CF9D3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34" y="1794259"/>
            <a:ext cx="5726722" cy="42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אחסון בגישה ישירה 1">
            <a:extLst>
              <a:ext uri="{FF2B5EF4-FFF2-40B4-BE49-F238E27FC236}">
                <a16:creationId xmlns:a16="http://schemas.microsoft.com/office/drawing/2014/main" id="{9D76E4A7-FE97-452F-B05C-087EB30FB3BB}"/>
              </a:ext>
            </a:extLst>
          </p:cNvPr>
          <p:cNvSpPr/>
          <p:nvPr/>
        </p:nvSpPr>
        <p:spPr>
          <a:xfrm>
            <a:off x="357944" y="3429000"/>
            <a:ext cx="4003040" cy="9958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Encrypted Traffic</a:t>
            </a:r>
            <a:endParaRPr lang="he-IL" sz="3200" dirty="0"/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E041B280-6343-4B9B-A049-7F77313A7AD7}"/>
              </a:ext>
            </a:extLst>
          </p:cNvPr>
          <p:cNvSpPr/>
          <p:nvPr/>
        </p:nvSpPr>
        <p:spPr>
          <a:xfrm>
            <a:off x="4572000" y="3429000"/>
            <a:ext cx="1356527" cy="1153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54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046E-AAFC-4C57-BE68-E0460FD5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B391AB-AA91-47B4-8F00-A0493469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70" y="922174"/>
            <a:ext cx="9445690" cy="4735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B5598-DC21-421B-AAAA-2696DE79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4" y="6034072"/>
            <a:ext cx="4992301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1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12A49-DD5B-458F-BEC9-69B16090E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D747D-E512-48ED-9B12-75C15C39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4" y="311499"/>
            <a:ext cx="10475879" cy="5387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ABE28-E879-4D3E-99B9-BF00EAB41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4" y="5495813"/>
            <a:ext cx="4876201" cy="13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046E-AAFC-4C57-BE68-E0460FD5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364" name="Picture 4" descr="האקרים מתחילים למקד ל- VPN ככל שהעולם מתרחק - הנה מה שאתה צריך לדעת -  אינטליגנציית נתונים של אפלטון, חיפוש אנכי של אפלטון">
            <a:extLst>
              <a:ext uri="{FF2B5EF4-FFF2-40B4-BE49-F238E27FC236}">
                <a16:creationId xmlns:a16="http://schemas.microsoft.com/office/drawing/2014/main" id="{F7A50CCF-36A8-45FA-9FE2-2DCC284A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9" y="439512"/>
            <a:ext cx="5919683" cy="312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to use the Tor Browser's tools to protect your privacy - The Verge">
            <a:extLst>
              <a:ext uri="{FF2B5EF4-FFF2-40B4-BE49-F238E27FC236}">
                <a16:creationId xmlns:a16="http://schemas.microsoft.com/office/drawing/2014/main" id="{F56F2CB2-DD16-45ED-A738-293C2807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74" y="3526009"/>
            <a:ext cx="5919683" cy="333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04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4D963-19EA-4626-9F94-343EE154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7412" name="Picture 4" descr="Classic World Map to Purchase or Offer | About thirty Templates">
            <a:extLst>
              <a:ext uri="{FF2B5EF4-FFF2-40B4-BE49-F238E27FC236}">
                <a16:creationId xmlns:a16="http://schemas.microsoft.com/office/drawing/2014/main" id="{B906DEBA-CFBA-478D-A99B-6D8B39CC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Shape 3673"/>
          <p:cNvSpPr txBox="1">
            <a:spLocks noGrp="1"/>
          </p:cNvSpPr>
          <p:nvPr>
            <p:ph type="ctrTitle"/>
          </p:nvPr>
        </p:nvSpPr>
        <p:spPr>
          <a:xfrm>
            <a:off x="2008069" y="4034025"/>
            <a:ext cx="7772400" cy="1650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he-IL" sz="4800" dirty="0"/>
              <a:t>ואלו היו כמה דוגמאות למה אפשר לעשות עם ידע בתקשורת מחשבים </a:t>
            </a:r>
            <a:br>
              <a:rPr lang="he-IL" sz="4800" dirty="0"/>
            </a:br>
            <a:r>
              <a:rPr lang="he-IL" sz="4800" dirty="0"/>
              <a:t/>
            </a:r>
            <a:br>
              <a:rPr lang="he-IL" sz="4800" dirty="0"/>
            </a:br>
            <a:r>
              <a:rPr lang="he-IL" sz="4800" dirty="0"/>
              <a:t>מקווה שלא הכרתם את הדוגמאות </a:t>
            </a:r>
            <a:br>
              <a:rPr lang="he-IL" sz="4800" dirty="0"/>
            </a:br>
            <a:r>
              <a:rPr lang="he-IL" sz="4800" dirty="0"/>
              <a:t/>
            </a:r>
            <a:br>
              <a:rPr lang="he-IL" sz="4800" dirty="0"/>
            </a:br>
            <a:r>
              <a:rPr lang="he-IL" sz="4800" dirty="0"/>
              <a:t>בכוונה לא דיברתי על סייבר כי זה הכי קל....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819577376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380631" y="2593217"/>
            <a:ext cx="9430737" cy="69133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rtl="1">
              <a:spcBef>
                <a:spcPts val="0"/>
              </a:spcBef>
            </a:pPr>
            <a:r>
              <a:rPr lang="he-IL" sz="4000" b="0" dirty="0">
                <a:cs typeface="+mn-cs"/>
              </a:rPr>
              <a:t>תקשורת ומחשוב = </a:t>
            </a:r>
            <a:r>
              <a:rPr lang="en" sz="4000" b="0" dirty="0">
                <a:cs typeface="+mn-cs"/>
              </a:rPr>
              <a:t>רשתות תקשורת מחשבים</a:t>
            </a:r>
          </a:p>
        </p:txBody>
      </p:sp>
    </p:spTree>
    <p:extLst>
      <p:ext uri="{BB962C8B-B14F-4D97-AF65-F5344CB8AC3E}">
        <p14:creationId xmlns:p14="http://schemas.microsoft.com/office/powerpoint/2010/main" val="241190424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/>
            <a:r>
              <a:rPr lang="en" dirty="0"/>
              <a:t>מבנה הקורס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619613" y="1615663"/>
            <a:ext cx="8867328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הרצאות:</a:t>
            </a: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ym typeface="Arial"/>
              </a:rPr>
              <a:t>לימוד ודיון בכיתה על החומר הנלמד</a:t>
            </a:r>
            <a:endParaRPr lang="he-IL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לימוד בצורה של הגדרת בעיות והדרכים לפתור אותן</a:t>
            </a:r>
            <a:endParaRPr lang="he-IL" dirty="0"/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דיון כיתתי למציאת פתרונות לבעיות</a:t>
            </a:r>
            <a:endParaRPr lang="he-IL" dirty="0"/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לימוד בשיטת הבצל - כל פעם מקלפים שכבה…</a:t>
            </a:r>
            <a:endParaRPr lang="he-IL" dirty="0"/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>
                <a:sym typeface="Arial"/>
              </a:rPr>
              <a:t>בתחילת הקורס תשמעו את המילה קסם</a:t>
            </a:r>
          </a:p>
          <a:p>
            <a:pPr marL="533400" lvl="1" indent="0" algn="r" rtl="1">
              <a:buSzPct val="85714"/>
              <a:buNone/>
            </a:pPr>
            <a:endParaRPr lang="en" sz="2200" dirty="0">
              <a:sym typeface="Arial"/>
            </a:endParaRP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ym typeface="Arial"/>
              </a:rPr>
              <a:t>תרגולים: </a:t>
            </a: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en" sz="2200" dirty="0">
                <a:sym typeface="Arial"/>
              </a:rPr>
              <a:t>חזרה על החומר הנלמד בלווי תרגילים + דוגמאות</a:t>
            </a: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en" sz="2200" dirty="0">
                <a:sym typeface="Arial"/>
              </a:rPr>
              <a:t>כתיבת </a:t>
            </a:r>
            <a:r>
              <a:rPr lang="he-IL" sz="2200" dirty="0">
                <a:sym typeface="Arial"/>
              </a:rPr>
              <a:t>קוד </a:t>
            </a:r>
            <a:r>
              <a:rPr lang="he-IL" sz="2200" dirty="0" err="1">
                <a:sym typeface="Arial"/>
              </a:rPr>
              <a:t>לסוקטים</a:t>
            </a:r>
            <a:endParaRPr lang="he-IL" sz="2200" dirty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he-IL" sz="2200" dirty="0">
                <a:sym typeface="Arial"/>
              </a:rPr>
              <a:t>אתם לא לומדים במקביל/סיימתם מערכות </a:t>
            </a:r>
            <a:r>
              <a:rPr lang="en-US" sz="2200" dirty="0">
                <a:sym typeface="Arial"/>
              </a:rPr>
              <a:t>I</a:t>
            </a:r>
            <a:r>
              <a:rPr lang="he-IL" sz="2200" dirty="0">
                <a:sym typeface="Arial"/>
              </a:rPr>
              <a:t> ו/או מונחה עצמים. דברו איתי דרך הנציג הכיתתי</a:t>
            </a:r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ym typeface="Arial"/>
              </a:rPr>
              <a:t>שעות קבלה:</a:t>
            </a:r>
            <a:r>
              <a:rPr lang="he-IL" dirty="0">
                <a:sym typeface="Arial"/>
              </a:rPr>
              <a:t> </a:t>
            </a:r>
            <a:r>
              <a:rPr lang="he-IL" dirty="0" smtClean="0">
                <a:sym typeface="Arial"/>
              </a:rPr>
              <a:t>שנציג </a:t>
            </a:r>
            <a:r>
              <a:rPr lang="he-IL" dirty="0">
                <a:sym typeface="Arial"/>
              </a:rPr>
              <a:t>יפנה </a:t>
            </a:r>
            <a:r>
              <a:rPr lang="he-IL" dirty="0" smtClean="0">
                <a:sym typeface="Arial"/>
              </a:rPr>
              <a:t>במייל</a:t>
            </a:r>
            <a:endParaRPr lang="en" dirty="0">
              <a:sym typeface="Arial"/>
            </a:endParaRPr>
          </a:p>
          <a:p>
            <a:pPr marL="914400" lvl="1" indent="-381000" algn="r" rtl="1">
              <a:buSzPct val="85714"/>
              <a:buFont typeface="Courier New"/>
              <a:buChar char="o"/>
            </a:pPr>
            <a:r>
              <a:rPr lang="en" sz="2200" dirty="0">
                <a:sym typeface="Arial"/>
              </a:rPr>
              <a:t>דרכי תקשורת: </a:t>
            </a:r>
            <a:r>
              <a:rPr lang="he-IL" sz="2200" dirty="0">
                <a:sym typeface="Arial"/>
              </a:rPr>
              <a:t> פורום במודל לשאלות, בעיות אישיות ב</a:t>
            </a:r>
            <a:r>
              <a:rPr lang="en" sz="2200" dirty="0">
                <a:sym typeface="Arial"/>
              </a:rPr>
              <a:t>מייל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en" dirty="0"/>
              <a:t>חומר עזר לקורס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ספר קורס:</a:t>
            </a:r>
          </a:p>
          <a:p>
            <a:pPr marL="457200" indent="-38100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b="1" dirty="0"/>
              <a:t>Computer Networking: A Top-Down Approach Featuring the Internet 8</a:t>
            </a:r>
            <a:r>
              <a:rPr lang="en-US" sz="2400" b="1" baseline="30000" dirty="0" err="1"/>
              <a:t>th</a:t>
            </a:r>
            <a:r>
              <a:rPr lang="en-US" sz="2400" b="1" baseline="30000" dirty="0"/>
              <a:t>, </a:t>
            </a:r>
            <a:r>
              <a:rPr lang="en" sz="2400" b="1" dirty="0"/>
              <a:t>edition, </a:t>
            </a:r>
            <a:r>
              <a:rPr lang="en-US" sz="2400" b="1" dirty="0"/>
              <a:t>7</a:t>
            </a:r>
            <a:r>
              <a:rPr lang="he-IL" sz="2400" b="1" dirty="0"/>
              <a:t>-</a:t>
            </a:r>
            <a:r>
              <a:rPr lang="en-US" sz="2400" b="1" dirty="0"/>
              <a:t>4, </a:t>
            </a:r>
            <a:r>
              <a:rPr lang="en" sz="2400" b="1" dirty="0"/>
              <a:t>can be useful too.</a:t>
            </a:r>
          </a:p>
          <a:p>
            <a:pPr marL="457200" indent="-38100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Computer Networks / Tanenbaum</a:t>
            </a:r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מצגות: המצגות הינן חומר עזר למרצה!</a:t>
            </a: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he-IL" dirty="0"/>
          </a:p>
          <a:p>
            <a:pPr marL="457200" indent="-419100" algn="r" rtl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he-IL" dirty="0"/>
              <a:t>מלא סרטונים</a:t>
            </a:r>
          </a:p>
        </p:txBody>
      </p:sp>
      <p:pic>
        <p:nvPicPr>
          <p:cNvPr id="5" name="Picture 4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755F0B8B-8C64-4270-92E3-AB293B0E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8" y="3394050"/>
            <a:ext cx="2616590" cy="327073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en"/>
              <a:t>דרישות הקורס</a:t>
            </a:r>
            <a:r>
              <a:rPr lang="he-IL"/>
              <a:t> – תרגילי בית, קחו הרבה אוויר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810189" y="1461819"/>
            <a:ext cx="8686800" cy="525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dirty="0"/>
              <a:t>תרגילי בית </a:t>
            </a:r>
            <a:r>
              <a:rPr lang="he-IL" sz="3200" dirty="0"/>
              <a:t>30% מ</a:t>
            </a:r>
            <a:r>
              <a:rPr lang="en" sz="3200" dirty="0"/>
              <a:t>הציון הסופי:</a:t>
            </a:r>
          </a:p>
          <a:p>
            <a:pPr marL="914400" lvl="1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dirty="0"/>
              <a:t>2 </a:t>
            </a:r>
            <a:r>
              <a:rPr lang="en" dirty="0"/>
              <a:t>תרגילי תכנות חובה</a:t>
            </a:r>
            <a:r>
              <a:rPr lang="he-IL" dirty="0"/>
              <a:t> (20% מהציון הסופי) – בדיקה פרונטאלית</a:t>
            </a:r>
          </a:p>
          <a:p>
            <a:pPr marL="914400" lvl="1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dirty="0"/>
              <a:t>2 תרגילי ניתוח רשת</a:t>
            </a:r>
          </a:p>
          <a:p>
            <a:pPr marL="914400" lvl="2" indent="-381000" algn="r" rtl="1">
              <a:buSzPct val="80000"/>
              <a:buFont typeface="Courier New"/>
              <a:buChar char="o"/>
            </a:pPr>
            <a:endParaRPr lang="he-IL" b="1" dirty="0"/>
          </a:p>
          <a:p>
            <a:pPr marL="914400" lvl="2" indent="-381000" algn="r" rtl="1">
              <a:buSzPct val="80000"/>
              <a:buFont typeface="Courier New"/>
              <a:buChar char="o"/>
            </a:pPr>
            <a:endParaRPr lang="he-IL" b="1" dirty="0"/>
          </a:p>
          <a:p>
            <a:pPr marL="914400" lvl="2" indent="-381000" algn="r" rtl="1">
              <a:buSzPct val="80000"/>
              <a:buFont typeface="Courier New"/>
              <a:buChar char="o"/>
            </a:pPr>
            <a:endParaRPr lang="he-IL" b="1" dirty="0"/>
          </a:p>
          <a:p>
            <a:pPr marL="914400" lvl="2" indent="-381000" algn="r" rtl="1">
              <a:buSzPct val="80000"/>
              <a:buFont typeface="Courier New"/>
              <a:buChar char="o"/>
            </a:pPr>
            <a:r>
              <a:rPr lang="he-IL" sz="2400" dirty="0"/>
              <a:t>בדיקה פרונטאלית  - בתרגולים/שעות קבלה בשבועות האחרונים</a:t>
            </a:r>
          </a:p>
          <a:p>
            <a:pPr marL="1371600" lvl="3" indent="-381000" algn="r" rtl="1">
              <a:buSzPct val="80000"/>
              <a:buFont typeface="Courier New"/>
              <a:buChar char="o"/>
            </a:pPr>
            <a:r>
              <a:rPr lang="he-IL" dirty="0"/>
              <a:t>ננסה לעשות זאת על התרגולים בסוף הסמסטר</a:t>
            </a:r>
          </a:p>
          <a:p>
            <a:pPr marL="1371600" lvl="3" indent="-381000" algn="r" rtl="1">
              <a:buSzPct val="80000"/>
              <a:buFont typeface="Courier New"/>
              <a:buChar char="o"/>
            </a:pPr>
            <a:r>
              <a:rPr lang="he-IL" dirty="0"/>
              <a:t>אי הופעה = 0</a:t>
            </a:r>
            <a:endParaRPr lang="en" dirty="0"/>
          </a:p>
          <a:p>
            <a:pPr marL="914400" lvl="1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endParaRPr lang="he-IL" dirty="0"/>
          </a:p>
          <a:p>
            <a:pPr marL="914400" lvl="1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endParaRPr lang="he-IL" dirty="0"/>
          </a:p>
          <a:p>
            <a:pPr marL="914400" lvl="1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endParaRPr lang="he-IL" dirty="0"/>
          </a:p>
          <a:p>
            <a:pPr marL="914400" lvl="2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he-IL" sz="2400" dirty="0"/>
              <a:t>הגשה – חלק ביחיד, חלק בזוגות</a:t>
            </a:r>
          </a:p>
          <a:p>
            <a:pPr marL="1371600" lvl="3" indent="-381000" algn="r" rtl="1">
              <a:buSzPct val="80000"/>
              <a:buFont typeface="Courier New"/>
              <a:buChar char="o"/>
            </a:pPr>
            <a:r>
              <a:rPr lang="he-IL" dirty="0"/>
              <a:t>שימו לב להנחיות של התרגילים</a:t>
            </a:r>
            <a:endParaRPr lang="en" dirty="0"/>
          </a:p>
          <a:p>
            <a:pPr marL="1362075" lvl="2" indent="-381000" algn="r" rtl="1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אי הגשה בזמן גורר ציון 0</a:t>
            </a:r>
          </a:p>
          <a:p>
            <a:pPr marL="1362075" lvl="2" indent="-381000" algn="r" rtl="1">
              <a:buSzPct val="80000"/>
              <a:buFont typeface="Courier New"/>
              <a:buChar char="o"/>
            </a:pPr>
            <a:r>
              <a:rPr lang="en" dirty="0"/>
              <a:t>הגשות מאוחרות</a:t>
            </a:r>
            <a:r>
              <a:rPr lang="he-IL" dirty="0"/>
              <a:t> – יש הארכה עם הורדת נקודות אוטומטית</a:t>
            </a:r>
            <a:endParaRPr lang="en" dirty="0"/>
          </a:p>
        </p:txBody>
      </p:sp>
      <p:sp>
        <p:nvSpPr>
          <p:cNvPr id="2" name="מלבן 1"/>
          <p:cNvSpPr/>
          <p:nvPr/>
        </p:nvSpPr>
        <p:spPr>
          <a:xfrm>
            <a:off x="1959429" y="4349337"/>
            <a:ext cx="3168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e-IL" sz="2000" b="1" dirty="0">
                <a:solidFill>
                  <a:srgbClr val="FF0000"/>
                </a:solidFill>
              </a:rPr>
              <a:t>אני</a:t>
            </a:r>
            <a:r>
              <a:rPr lang="en" sz="2000" b="1" dirty="0">
                <a:solidFill>
                  <a:srgbClr val="FF0000"/>
                </a:solidFill>
              </a:rPr>
              <a:t> רואה בחומרה כל העתקה בתרגילי הבית, סטודנט שיתפס מעתיק מסתכן בפסילת הקורס!</a:t>
            </a:r>
            <a:endParaRPr lang="he-IL" sz="2000" b="1"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en" dirty="0"/>
              <a:t>דרישות הקורס</a:t>
            </a:r>
            <a:r>
              <a:rPr lang="he-IL" dirty="0"/>
              <a:t> – הגשת תרגילי תכנות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342900" lvl="2" indent="-342900" algn="r" rtl="1"/>
            <a:r>
              <a:rPr lang="he-IL" sz="2800" dirty="0"/>
              <a:t>כתיבת קוד נכונה כפי שנלמד בקורסים קודמים</a:t>
            </a:r>
          </a:p>
          <a:p>
            <a:pPr marL="790575" lvl="2" indent="-342900" algn="r" rtl="1"/>
            <a:r>
              <a:rPr lang="he-IL" sz="2400" dirty="0"/>
              <a:t>דוקומנטציה</a:t>
            </a:r>
          </a:p>
          <a:p>
            <a:pPr marL="790575" lvl="2" indent="-342900" algn="r" rtl="1"/>
            <a:r>
              <a:rPr lang="he-IL" sz="2400" dirty="0"/>
              <a:t>בדיקות</a:t>
            </a:r>
          </a:p>
          <a:p>
            <a:pPr marL="790575" lvl="2" indent="-342900" algn="r" rtl="1"/>
            <a:r>
              <a:rPr lang="he-IL" sz="2400" dirty="0"/>
              <a:t>יעילות</a:t>
            </a:r>
          </a:p>
          <a:p>
            <a:pPr marL="790575" lvl="2" indent="-342900" algn="r" rtl="1"/>
            <a:r>
              <a:rPr lang="he-IL" sz="2400" dirty="0"/>
              <a:t>קוד קריא</a:t>
            </a:r>
            <a:endParaRPr lang="en-US" sz="2400" dirty="0"/>
          </a:p>
          <a:p>
            <a:pPr marL="342900" lvl="2" indent="-342900" algn="r" rtl="1"/>
            <a:endParaRPr lang="he-IL" sz="2800" dirty="0"/>
          </a:p>
          <a:p>
            <a:pPr marL="342900" lvl="2" indent="-342900" algn="r" rtl="1"/>
            <a:r>
              <a:rPr lang="he-IL" sz="2800" dirty="0"/>
              <a:t>בקורס אנחנו כותבים במספר שפות, </a:t>
            </a:r>
            <a:r>
              <a:rPr lang="en-US" sz="2800" dirty="0"/>
              <a:t>C</a:t>
            </a:r>
            <a:r>
              <a:rPr lang="he-IL" sz="2800" dirty="0"/>
              <a:t>, </a:t>
            </a:r>
            <a:r>
              <a:rPr lang="he-IL" sz="2800" dirty="0" err="1"/>
              <a:t>פייתון</a:t>
            </a:r>
            <a:r>
              <a:rPr lang="he-IL" sz="2800" dirty="0"/>
              <a:t> </a:t>
            </a:r>
            <a:r>
              <a:rPr lang="he-IL" sz="2800" dirty="0" err="1"/>
              <a:t>וכו</a:t>
            </a:r>
            <a:endParaRPr lang="he-IL" sz="2800" dirty="0"/>
          </a:p>
          <a:p>
            <a:pPr marL="342900" lvl="2" indent="-342900" algn="r" rtl="1"/>
            <a:endParaRPr lang="he-IL" sz="2800" dirty="0"/>
          </a:p>
          <a:p>
            <a:pPr marL="342900" lvl="3" indent="-342900" algn="r" rtl="1"/>
            <a:r>
              <a:rPr lang="he-IL" sz="2800" dirty="0"/>
              <a:t>התרגיל עובד, קיבלתם 60 מקסימום 70. כל השאר זה מבנה, כתיבה נכונה, יעילות ו</a:t>
            </a:r>
            <a:r>
              <a:rPr lang="he-IL" sz="2800" b="1" dirty="0"/>
              <a:t>בחינה בעל פה</a:t>
            </a:r>
          </a:p>
          <a:p>
            <a:pPr marL="342900" lvl="3" indent="-342900" algn="r" rtl="1"/>
            <a:endParaRPr lang="he-IL" sz="2800" dirty="0"/>
          </a:p>
          <a:p>
            <a:pPr marL="342900" lvl="2" indent="-342900" algn="r" rtl="1"/>
            <a:r>
              <a:rPr lang="he-IL" sz="2800" b="1" dirty="0"/>
              <a:t>קבצי </a:t>
            </a:r>
            <a:r>
              <a:rPr lang="en-US" sz="2800" b="1" dirty="0" err="1"/>
              <a:t>pcap</a:t>
            </a:r>
            <a:r>
              <a:rPr lang="he-IL" sz="2800" b="1" dirty="0"/>
              <a:t> – סינית עכשיו, ברור אחר </a:t>
            </a:r>
            <a:r>
              <a:rPr lang="he-IL" sz="2800" b="1" dirty="0" smtClean="0"/>
              <a:t>כך, חובה בכל תרגיל תכנותי</a:t>
            </a:r>
            <a:endParaRPr lang="he-IL" sz="500" b="1" dirty="0"/>
          </a:p>
          <a:p>
            <a:pPr marL="342900" lvl="3" indent="-342900" algn="r" rtl="1"/>
            <a:endParaRPr lang="he-IL" sz="2000" dirty="0"/>
          </a:p>
          <a:p>
            <a:pPr lvl="1" algn="r" rtl="1"/>
            <a:endParaRPr lang="en-US" sz="1650" dirty="0"/>
          </a:p>
          <a:p>
            <a:pPr marL="457200" indent="-419100" algn="r" rtl="1">
              <a:buClr>
                <a:schemeClr val="dk1"/>
              </a:buClr>
              <a:buSzPct val="100000"/>
              <a:buFont typeface="Arial"/>
              <a:buChar char="●"/>
            </a:pPr>
            <a:endParaRPr lang="e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199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0" y="2959471"/>
            <a:ext cx="109728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en" dirty="0"/>
              <a:t>דרישות הקורס</a:t>
            </a:r>
            <a:r>
              <a:rPr lang="he-IL" dirty="0"/>
              <a:t> – פרויקט סיום (קורונה סטייל)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488961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r" rtl="1"/>
            <a:r>
              <a:rPr lang="he-IL" dirty="0"/>
              <a:t>בעיות בקורס</a:t>
            </a:r>
            <a:endParaRPr lang="en"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77821" y="1162455"/>
            <a:ext cx="11504579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he-IL" sz="2000" b="1" dirty="0">
                <a:latin typeface="Arial"/>
                <a:ea typeface="Arial"/>
                <a:cs typeface="Arial"/>
                <a:sym typeface="Arial"/>
              </a:rPr>
              <a:t>אני אוהב להציק לאנשים בשאלות 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ea typeface="Arial"/>
                <a:cs typeface="Arial"/>
                <a:sym typeface="Arial"/>
              </a:rPr>
              <a:t>לא ממליץ </a:t>
            </a:r>
            <a:r>
              <a:rPr lang="he-IL" sz="1050" dirty="0" err="1">
                <a:latin typeface="Arial"/>
                <a:ea typeface="Arial"/>
                <a:cs typeface="Arial"/>
                <a:sym typeface="Arial"/>
              </a:rPr>
              <a:t>להרדם</a:t>
            </a:r>
            <a:r>
              <a:rPr lang="he-IL" sz="1050" dirty="0">
                <a:latin typeface="Arial"/>
                <a:ea typeface="Arial"/>
                <a:cs typeface="Arial"/>
                <a:sym typeface="Arial"/>
              </a:rPr>
              <a:t> אצלי בשיעור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ea typeface="Arial"/>
                <a:cs typeface="Arial"/>
                <a:sym typeface="Arial"/>
              </a:rPr>
              <a:t>לפעמים אני ישיר מידי, אז לא להתבייש לבוא אלי בסוף השיעור ולהגיד לי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ea typeface="Arial"/>
                <a:cs typeface="Arial"/>
                <a:sym typeface="Arial"/>
              </a:rPr>
              <a:t>מעדיף להתנצל מול כל הכיתה מאשר לקבל בהערות של סוף הקורס ואז האדם נשאר פגוע</a:t>
            </a:r>
          </a:p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he-IL" sz="2000" b="1" dirty="0">
                <a:latin typeface="Arial"/>
                <a:cs typeface="Arial"/>
                <a:sym typeface="Arial"/>
              </a:rPr>
              <a:t>קורס קשה מאד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cs typeface="Arial"/>
                <a:sym typeface="Arial"/>
              </a:rPr>
              <a:t>המון חומר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cs typeface="Arial"/>
                <a:sym typeface="Arial"/>
              </a:rPr>
              <a:t>תחום שונה, הרבה מאד פרטים, נסו לא לטבוע אלא להבין את המנגנונים ולא כל פסיק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cs typeface="Arial"/>
                <a:sym typeface="Arial"/>
              </a:rPr>
              <a:t>המון תרגילים</a:t>
            </a:r>
          </a:p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en" sz="2000" b="1" dirty="0">
                <a:latin typeface="Arial"/>
                <a:cs typeface="Arial"/>
              </a:rPr>
              <a:t>החומר הנלמד חופף לתאריכי ההגשה</a:t>
            </a:r>
            <a:r>
              <a:rPr lang="he-IL" sz="2000" b="1" dirty="0">
                <a:latin typeface="Arial"/>
                <a:cs typeface="Arial"/>
              </a:rPr>
              <a:t>  + בתרגילי בית יש צורך בחומרים מקורסים אחרים שלומדים במקביל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cs typeface="Arial"/>
              </a:rPr>
              <a:t>יש</a:t>
            </a:r>
            <a:r>
              <a:rPr lang="en" sz="1050" dirty="0">
                <a:latin typeface="Arial"/>
                <a:cs typeface="Arial"/>
              </a:rPr>
              <a:t> להתחיל לפתור את התרגיל ולהתקדם עם התקדמות החומר</a:t>
            </a:r>
            <a:r>
              <a:rPr lang="he-IL" sz="1050" dirty="0">
                <a:latin typeface="Arial"/>
                <a:cs typeface="Arial"/>
              </a:rPr>
              <a:t> </a:t>
            </a: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en" sz="1050" dirty="0">
                <a:latin typeface="Arial"/>
                <a:cs typeface="Arial"/>
              </a:rPr>
              <a:t>לא לחכות לרגע האחרון!</a:t>
            </a:r>
            <a:endParaRPr lang="he-IL" sz="1050" dirty="0">
              <a:latin typeface="Arial"/>
              <a:cs typeface="Arial"/>
            </a:endParaRPr>
          </a:p>
          <a:p>
            <a:pPr marL="904875" lvl="2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r>
              <a:rPr lang="he-IL" sz="1050" dirty="0">
                <a:latin typeface="Arial"/>
                <a:cs typeface="Arial"/>
              </a:rPr>
              <a:t>לא לומדים את הקורס – אנא פנו אלי בפרטי דרך נציג הכיתה</a:t>
            </a:r>
          </a:p>
          <a:p>
            <a:pPr marL="485775" lvl="2" indent="0" algn="r" rtl="1">
              <a:lnSpc>
                <a:spcPct val="150000"/>
              </a:lnSpc>
              <a:spcBef>
                <a:spcPts val="500"/>
              </a:spcBef>
              <a:buSzPct val="150000"/>
              <a:buNone/>
            </a:pPr>
            <a:endParaRPr lang="he-IL" sz="1100" dirty="0"/>
          </a:p>
          <a:p>
            <a:pPr marL="457200" lvl="1" indent="-419100" algn="r" rtl="1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ct val="150000"/>
              <a:buFont typeface="Arial"/>
              <a:buChar char="●"/>
            </a:pPr>
            <a:r>
              <a:rPr lang="he-IL" sz="2000" b="1" dirty="0">
                <a:latin typeface="Arial"/>
                <a:cs typeface="Arial"/>
              </a:rPr>
              <a:t>להגיש משהו יום לפני תאריך הגשה – אין בעיות מודל/חצי שעה איחור/אכלו לי/שתו לי </a:t>
            </a:r>
            <a:r>
              <a:rPr lang="he-IL" sz="2000" b="1" dirty="0" err="1">
                <a:latin typeface="Arial"/>
                <a:cs typeface="Arial"/>
              </a:rPr>
              <a:t>בלבלבלה</a:t>
            </a:r>
            <a:r>
              <a:rPr lang="he-IL" sz="2000" b="1" dirty="0">
                <a:latin typeface="Arial"/>
                <a:cs typeface="Arial"/>
              </a:rPr>
              <a:t>/ חפירה</a:t>
            </a:r>
            <a:endParaRPr lang="en" sz="2000" b="1" dirty="0">
              <a:latin typeface="Arial"/>
              <a:cs typeface="Arial"/>
            </a:endParaRPr>
          </a:p>
          <a:p>
            <a:pPr marL="38100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he-IL" sz="2000" dirty="0">
              <a:latin typeface="Arial"/>
              <a:ea typeface="Arial"/>
              <a:cs typeface="Arial"/>
              <a:sym typeface="Arial"/>
            </a:endParaRPr>
          </a:p>
          <a:p>
            <a:pPr marL="38100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he-IL" sz="2000" dirty="0">
              <a:latin typeface="Arial"/>
              <a:ea typeface="Arial"/>
              <a:cs typeface="Arial"/>
              <a:sym typeface="Arial"/>
            </a:endParaRPr>
          </a:p>
          <a:p>
            <a:pPr marL="457200" indent="-419100" algn="r" rtl="1">
              <a:lnSpc>
                <a:spcPct val="150000"/>
              </a:lnSpc>
              <a:spcBef>
                <a:spcPts val="500"/>
              </a:spcBef>
              <a:buSzPct val="150000"/>
              <a:buFont typeface="Arial"/>
              <a:buChar char="●"/>
            </a:pPr>
            <a:endParaRPr lang="he-IL" sz="2000" dirty="0">
              <a:latin typeface="Arial"/>
              <a:ea typeface="Arial"/>
              <a:cs typeface="Arial"/>
              <a:sym typeface="Arial"/>
            </a:endParaRPr>
          </a:p>
          <a:p>
            <a:pPr marL="38100" lvl="2" algn="r" rtl="1">
              <a:lnSpc>
                <a:spcPct val="150000"/>
              </a:lnSpc>
              <a:spcBef>
                <a:spcPts val="500"/>
              </a:spcBef>
              <a:buSzPct val="150000"/>
            </a:pPr>
            <a:endParaRPr lang="en" sz="18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477827" y="126934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algn="r" rtl="1">
              <a:buClr>
                <a:schemeClr val="dk1"/>
              </a:buClr>
              <a:buSzPct val="100000"/>
            </a:pPr>
            <a:r>
              <a:rPr lang="he-IL" sz="2400" b="1" dirty="0"/>
              <a:t>יש לכם בעיה/שאלה, קודם כל פורום </a:t>
            </a:r>
          </a:p>
          <a:p>
            <a:pPr marL="38100" lvl="1" algn="r" rtl="1"/>
            <a:r>
              <a:rPr lang="he-IL" sz="2000" b="1" dirty="0"/>
              <a:t>רק אחר כך אם אנחנו לא משיבים לשאלה בפורום (48 שעות), תשלחו אלי מייל</a:t>
            </a:r>
          </a:p>
          <a:p>
            <a:pPr marL="38100" lvl="2" algn="r" rtl="1"/>
            <a:r>
              <a:rPr lang="he-IL" sz="2000" b="1" dirty="0"/>
              <a:t>לא לשכוח כותרת </a:t>
            </a:r>
          </a:p>
        </p:txBody>
      </p:sp>
    </p:spTree>
    <p:extLst>
      <p:ext uri="{BB962C8B-B14F-4D97-AF65-F5344CB8AC3E}">
        <p14:creationId xmlns:p14="http://schemas.microsoft.com/office/powerpoint/2010/main" val="1250023996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587</Words>
  <Application>Microsoft Office PowerPoint</Application>
  <PresentationFormat>מסך רחב</PresentationFormat>
  <Paragraphs>131</Paragraphs>
  <Slides>27</Slides>
  <Notes>15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תקשורת ומחשוב שנה 2021, סמסטר ב ד"ר קיריל קוגן (עמית דביר)</vt:lpstr>
      <vt:lpstr>סגל הקורס</vt:lpstr>
      <vt:lpstr>תקשורת ומחשוב = רשתות תקשורת מחשבים</vt:lpstr>
      <vt:lpstr>מבנה הקורס</vt:lpstr>
      <vt:lpstr>חומר עזר לקורס</vt:lpstr>
      <vt:lpstr>דרישות הקורס – תרגילי בית, קחו הרבה אוויר</vt:lpstr>
      <vt:lpstr>דרישות הקורס – הגשת תרגילי תכנות</vt:lpstr>
      <vt:lpstr>דרישות הקורס – פרויקט סיום (קורונה סטייל)</vt:lpstr>
      <vt:lpstr>בעיות בקורס</vt:lpstr>
      <vt:lpstr>בסופו של דבר אתם תדעו להסביר (זה בכוונה מטושטש)</vt:lpstr>
      <vt:lpstr>הקדמה לתקשורת – ניסוי כלים</vt:lpstr>
      <vt:lpstr>לפני שנכנס לחומר  בואו ננסה לשכנע אתכם שהנושא חשוב  כי למה צריך ללמוד תקשורת מחשבים אם הטלפון/מחשב עושה הכל לבד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ואלו היו כמה דוגמאות למה אפשר לעשות עם ידע בתקשורת מחשבים   מקווה שלא הכרתם את הדוגמאות   בכוונה לא דיברתי על סייבר כי זה הכי קל....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amit dvir</cp:lastModifiedBy>
  <cp:revision>200</cp:revision>
  <dcterms:created xsi:type="dcterms:W3CDTF">2020-01-18T07:24:59Z</dcterms:created>
  <dcterms:modified xsi:type="dcterms:W3CDTF">2021-03-02T08:57:04Z</dcterms:modified>
</cp:coreProperties>
</file>